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handoutMasterIdLst>
    <p:handoutMasterId r:id="rId15"/>
  </p:handoutMasterIdLst>
  <p:sldIdLst>
    <p:sldId id="268" r:id="rId2"/>
    <p:sldId id="258" r:id="rId3"/>
    <p:sldId id="261" r:id="rId4"/>
    <p:sldId id="269" r:id="rId5"/>
    <p:sldId id="270" r:id="rId6"/>
    <p:sldId id="271" r:id="rId7"/>
    <p:sldId id="272" r:id="rId8"/>
    <p:sldId id="273" r:id="rId9"/>
    <p:sldId id="274" r:id="rId10"/>
    <p:sldId id="275" r:id="rId11"/>
    <p:sldId id="276" r:id="rId12"/>
    <p:sldId id="277" r:id="rId13"/>
  </p:sldIdLst>
  <p:sldSz cx="12192000" cy="6858000"/>
  <p:notesSz cx="6858000" cy="9144000"/>
  <p:embeddedFontLst>
    <p:embeddedFont>
      <p:font typeface="Cambria" panose="02040503050406030204" pitchFamily="18" charset="0"/>
      <p:regular r:id="rId16"/>
      <p:bold r:id="rId17"/>
      <p:italic r:id="rId18"/>
      <p:boldItalic r:id="rId19"/>
    </p:embeddedFont>
    <p:embeddedFont>
      <p:font typeface="IRAN" panose="020B0606030804020204" pitchFamily="34" charset="-78"/>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93" d="100"/>
          <a:sy n="93" d="100"/>
        </p:scale>
        <p:origin x="259" y="72"/>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12/10/2016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12/10/2016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smtClean="0"/>
              <a:t>Click to edit Master title style</a:t>
            </a:r>
            <a:endParaRPr lang="en-US"/>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12/10/2016</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12/10/2016</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12/10/2016</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12/10/2016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smtClean="0"/>
              <a:t>Click to edit Master title style</a:t>
            </a:r>
            <a:endParaRPr lang="en-US"/>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12/10/2016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smtClean="0"/>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12/10/2016</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r" rtl="1"/>
            <a:r>
              <a:rPr lang="fa-IR" dirty="0" smtClean="0">
                <a:latin typeface="IRAN" panose="020B0606030804020204" pitchFamily="34" charset="-78"/>
                <a:cs typeface="IRAN" panose="020B0606030804020204" pitchFamily="34" charset="-78"/>
              </a:rPr>
              <a:t>دانش خانواده</a:t>
            </a:r>
            <a:endParaRPr lang="en-US" dirty="0">
              <a:latin typeface="IRAN" panose="020B0606030804020204" pitchFamily="34" charset="-78"/>
              <a:cs typeface="IRAN" panose="020B0606030804020204" pitchFamily="34" charset="-78"/>
            </a:endParaRPr>
          </a:p>
        </p:txBody>
      </p:sp>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90833" y="568411"/>
            <a:ext cx="10334368" cy="5287275"/>
          </a:xfrm>
        </p:spPr>
        <p:txBody>
          <a:bodyPr/>
          <a:lstStyle/>
          <a:p>
            <a:pPr marL="0" indent="0" algn="r" rtl="1">
              <a:lnSpc>
                <a:spcPct val="150000"/>
              </a:lnSpc>
              <a:buNone/>
            </a:pPr>
            <a:r>
              <a:rPr lang="fa-IR" dirty="0" smtClean="0">
                <a:latin typeface="IRAN" panose="020B0606030804020204" pitchFamily="34" charset="-78"/>
                <a:cs typeface="IRAN" panose="020B0606030804020204" pitchFamily="34" charset="-78"/>
              </a:rPr>
              <a:t>بسیاری از آقایان هنگامی که همسرشان تلفن میزند سرد و بی تفاوت برخورد میکنند و طوری رفتار میکنند که یعنی «چطور جرئت کردی کردی زنگ بزنی؟ کار من مهم تر است و نمی توانم به درد و دل تو گوش کنم. » تعجبی ندارد که این نوع مرد ها خانه را به مکانی سرد و زن را به آدمی بد اخلاق تبدیل میکنند. او مدام میخواهد عشق شما به او ثابت شود.</a:t>
            </a:r>
          </a:p>
          <a:p>
            <a:pPr marL="0" indent="0" algn="r" rtl="1">
              <a:lnSpc>
                <a:spcPct val="150000"/>
              </a:lnSpc>
              <a:buNone/>
            </a:pPr>
            <a:r>
              <a:rPr lang="fa-IR" dirty="0" smtClean="0">
                <a:latin typeface="IRAN" panose="020B0606030804020204" pitchFamily="34" charset="-78"/>
                <a:cs typeface="IRAN" panose="020B0606030804020204" pitchFamily="34" charset="-78"/>
              </a:rPr>
              <a:t>گویی همیشه ایت سوال را میپرسد. تو چه کسی را بیشتر دوست داری؟</a:t>
            </a:r>
          </a:p>
          <a:p>
            <a:pPr marL="0" indent="0" algn="r" rtl="1">
              <a:lnSpc>
                <a:spcPct val="150000"/>
              </a:lnSpc>
              <a:buNone/>
            </a:pPr>
            <a:endParaRPr lang="fa-IR" dirty="0" smtClean="0">
              <a:latin typeface="IRAN" panose="020B0606030804020204" pitchFamily="34" charset="-78"/>
              <a:cs typeface="IRAN" panose="020B0606030804020204" pitchFamily="34" charset="-78"/>
            </a:endParaRPr>
          </a:p>
          <a:p>
            <a:pPr marL="0" indent="0" algn="r" rtl="1">
              <a:lnSpc>
                <a:spcPct val="100000"/>
              </a:lnSpc>
              <a:buNone/>
            </a:pPr>
            <a:r>
              <a:rPr lang="fa-IR" sz="2000" dirty="0" smtClean="0">
                <a:latin typeface="IRAN" panose="020B0606030804020204" pitchFamily="34" charset="-78"/>
                <a:cs typeface="IRAN" panose="020B0606030804020204" pitchFamily="34" charset="-78"/>
              </a:rPr>
              <a:t>شغلت یا مرا؟ دوستانت یا مرا؟ مادرت یا مرا؟ خانه ات یا مرا؟ سرگرمی ات یا مرا؟ مشتری هایت یا مرا؟</a:t>
            </a:r>
            <a:endParaRPr lang="en-US" sz="2000" dirty="0">
              <a:latin typeface="IRAN" panose="020B0606030804020204" pitchFamily="34" charset="-78"/>
              <a:cs typeface="IRAN" panose="020B0606030804020204" pitchFamily="34" charset="-78"/>
            </a:endParaRPr>
          </a:p>
        </p:txBody>
      </p:sp>
    </p:spTree>
    <p:extLst>
      <p:ext uri="{BB962C8B-B14F-4D97-AF65-F5344CB8AC3E}">
        <p14:creationId xmlns:p14="http://schemas.microsoft.com/office/powerpoint/2010/main" val="32347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r" rtl="1"/>
            <a:r>
              <a:rPr lang="fa-IR" dirty="0" smtClean="0">
                <a:latin typeface="IRAN" panose="020B0606030804020204" pitchFamily="34" charset="-78"/>
                <a:cs typeface="IRAN" panose="020B0606030804020204" pitchFamily="34" charset="-78"/>
              </a:rPr>
              <a:t>مقایسه ای در کار نیست</a:t>
            </a:r>
            <a:endParaRPr lang="en-US" dirty="0">
              <a:latin typeface="IRAN" panose="020B0606030804020204" pitchFamily="34" charset="-78"/>
              <a:cs typeface="IRAN" panose="020B0606030804020204" pitchFamily="34" charset="-78"/>
            </a:endParaRPr>
          </a:p>
        </p:txBody>
      </p:sp>
      <p:sp>
        <p:nvSpPr>
          <p:cNvPr id="3" name="Content Placeholder 2"/>
          <p:cNvSpPr>
            <a:spLocks noGrp="1"/>
          </p:cNvSpPr>
          <p:nvPr>
            <p:ph idx="1"/>
          </p:nvPr>
        </p:nvSpPr>
        <p:spPr>
          <a:xfrm>
            <a:off x="757881" y="1474573"/>
            <a:ext cx="10367319" cy="1969161"/>
          </a:xfrm>
        </p:spPr>
        <p:txBody>
          <a:bodyPr>
            <a:normAutofit fontScale="92500"/>
          </a:bodyPr>
          <a:lstStyle/>
          <a:p>
            <a:pPr algn="r" rtl="1">
              <a:lnSpc>
                <a:spcPct val="150000"/>
              </a:lnSpc>
            </a:pPr>
            <a:r>
              <a:rPr lang="fa-IR" dirty="0" smtClean="0">
                <a:latin typeface="IRAN" panose="020B0606030804020204" pitchFamily="34" charset="-78"/>
                <a:cs typeface="IRAN" panose="020B0606030804020204" pitchFamily="34" charset="-78"/>
              </a:rPr>
              <a:t>هرگز همسر خود را با زن دیگری مقایسه نکنید. به خصوص با مادرتان و یا اگر همسر یا نامزد سابقی داشته اید با همسر یا نامزد سابقتان. این کار بسیاری از زنان را آزرده میکند. اگر همواره غذاهایی که مورد علاقه شماست غذاهای مادرتان است برخی را فراموش کنید.</a:t>
            </a:r>
            <a:endParaRPr lang="en-US" dirty="0">
              <a:latin typeface="IRAN" panose="020B0606030804020204" pitchFamily="34" charset="-78"/>
              <a:cs typeface="IRAN" panose="020B0606030804020204" pitchFamily="34" charset="-78"/>
            </a:endParaRPr>
          </a:p>
        </p:txBody>
      </p:sp>
      <p:sp>
        <p:nvSpPr>
          <p:cNvPr id="4" name="Title 1"/>
          <p:cNvSpPr txBox="1">
            <a:spLocks/>
          </p:cNvSpPr>
          <p:nvPr/>
        </p:nvSpPr>
        <p:spPr>
          <a:xfrm>
            <a:off x="912340" y="3641442"/>
            <a:ext cx="10058400" cy="881131"/>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a:lstStyle>
          <a:p>
            <a:pPr algn="r" rtl="1">
              <a:lnSpc>
                <a:spcPct val="150000"/>
              </a:lnSpc>
            </a:pPr>
            <a:r>
              <a:rPr lang="fa-IR" sz="2000" dirty="0" smtClean="0">
                <a:solidFill>
                  <a:srgbClr val="00B050"/>
                </a:solidFill>
                <a:latin typeface="IRAN" panose="020B0606030804020204" pitchFamily="34" charset="-78"/>
                <a:cs typeface="IRAN" panose="020B0606030804020204" pitchFamily="34" charset="-78"/>
              </a:rPr>
              <a:t>دیوید اشتباه بزرگی کرد و شارون را با دختر همسایه شان دارلا مقایسه کرد. او درباره روابط دارلا و شوهرش صحبت کرد. شارون هم عصبانی شد و گفت بهتر بود با او ازدواج میکردی!</a:t>
            </a:r>
            <a:endParaRPr lang="en-US" sz="2000" dirty="0">
              <a:solidFill>
                <a:srgbClr val="00B050"/>
              </a:solidFill>
              <a:latin typeface="IRAN" panose="020B0606030804020204" pitchFamily="34" charset="-78"/>
              <a:cs typeface="IRAN" panose="020B0606030804020204" pitchFamily="34" charset="-78"/>
            </a:endParaRPr>
          </a:p>
        </p:txBody>
      </p:sp>
    </p:spTree>
    <p:extLst>
      <p:ext uri="{BB962C8B-B14F-4D97-AF65-F5344CB8AC3E}">
        <p14:creationId xmlns:p14="http://schemas.microsoft.com/office/powerpoint/2010/main" val="291071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r" rtl="1"/>
            <a:r>
              <a:rPr lang="fa-IR" dirty="0" smtClean="0">
                <a:latin typeface="IRAN" panose="020B0606030804020204" pitchFamily="34" charset="-78"/>
                <a:cs typeface="IRAN" panose="020B0606030804020204" pitchFamily="34" charset="-78"/>
              </a:rPr>
              <a:t>دوستان چه تاثیری بر زندگی فرد میگذارد؟</a:t>
            </a:r>
            <a:endParaRPr lang="en-US" dirty="0">
              <a:latin typeface="IRAN" panose="020B0606030804020204" pitchFamily="34" charset="-78"/>
              <a:cs typeface="IRAN" panose="020B0606030804020204" pitchFamily="34" charset="-78"/>
            </a:endParaRPr>
          </a:p>
        </p:txBody>
      </p:sp>
      <p:sp>
        <p:nvSpPr>
          <p:cNvPr id="3" name="Content Placeholder 2"/>
          <p:cNvSpPr>
            <a:spLocks noGrp="1"/>
          </p:cNvSpPr>
          <p:nvPr>
            <p:ph idx="1"/>
          </p:nvPr>
        </p:nvSpPr>
        <p:spPr>
          <a:xfrm>
            <a:off x="757881" y="1474573"/>
            <a:ext cx="10367319" cy="4720281"/>
          </a:xfrm>
        </p:spPr>
        <p:txBody>
          <a:bodyPr/>
          <a:lstStyle/>
          <a:p>
            <a:pPr algn="r" rtl="1">
              <a:lnSpc>
                <a:spcPct val="150000"/>
              </a:lnSpc>
            </a:pPr>
            <a:r>
              <a:rPr lang="fa-IR" sz="1800" dirty="0" smtClean="0">
                <a:latin typeface="IRAN" panose="020B0606030804020204" pitchFamily="34" charset="-78"/>
                <a:cs typeface="IRAN" panose="020B0606030804020204" pitchFamily="34" charset="-78"/>
              </a:rPr>
              <a:t>بار ها شنیده میشود که خانم ها میگویند : «وقتی با دوستانش است رفتارش با من فرق میکند»</a:t>
            </a:r>
          </a:p>
          <a:p>
            <a:pPr algn="r" rtl="1">
              <a:lnSpc>
                <a:spcPct val="150000"/>
              </a:lnSpc>
            </a:pPr>
            <a:r>
              <a:rPr lang="fa-IR" sz="1800" dirty="0" smtClean="0">
                <a:latin typeface="IRAN" panose="020B0606030804020204" pitchFamily="34" charset="-78"/>
                <a:cs typeface="IRAN" panose="020B0606030804020204" pitchFamily="34" charset="-78"/>
              </a:rPr>
              <a:t>عده ای از آقایان فکر میکنند تا نیاز دارند تصویر خود کنار دوستانشان را بزرگ جلوه دهند و به همین خاطر نمیخواهند خود را نسبت به همسرشان وابسته نشان بدهند.</a:t>
            </a:r>
          </a:p>
          <a:p>
            <a:pPr algn="r" rtl="1">
              <a:lnSpc>
                <a:spcPct val="150000"/>
              </a:lnSpc>
            </a:pPr>
            <a:r>
              <a:rPr lang="fa-IR" sz="1800" dirty="0" smtClean="0">
                <a:solidFill>
                  <a:srgbClr val="00B050"/>
                </a:solidFill>
                <a:latin typeface="IRAN" panose="020B0606030804020204" pitchFamily="34" charset="-78"/>
                <a:cs typeface="IRAN" panose="020B0606030804020204" pitchFamily="34" charset="-78"/>
              </a:rPr>
              <a:t>کاترین گفت وقتی دوستان مایک هستند من آفتابی نمیشوم چون نمیتوانم عصبانیت خود را کنترل کنم. وقتی او شروع به حرف زدن میکند کلمه «ما» را حذف و فقط از کلمه «من» استفاده میکند. انگار که من اصلا در زندگی او حضور ندارم. اگر سعی کنم در گفت و گوی آنها شرکت کنم اشارات طعنه آمیزی به من میزند.</a:t>
            </a:r>
          </a:p>
          <a:p>
            <a:pPr marL="0" indent="0" algn="r" rtl="1">
              <a:lnSpc>
                <a:spcPct val="150000"/>
              </a:lnSpc>
              <a:buNone/>
            </a:pPr>
            <a:r>
              <a:rPr lang="fa-IR" sz="1800" dirty="0">
                <a:latin typeface="IRAN" panose="020B0606030804020204" pitchFamily="34" charset="-78"/>
                <a:cs typeface="IRAN" panose="020B0606030804020204" pitchFamily="34" charset="-78"/>
              </a:rPr>
              <a:t>این نوع رفتار این پیام را به زن میدهد</a:t>
            </a:r>
            <a:r>
              <a:rPr lang="fa-IR" sz="1800" dirty="0" smtClean="0">
                <a:latin typeface="IRAN" panose="020B0606030804020204" pitchFamily="34" charset="-78"/>
                <a:cs typeface="IRAN" panose="020B0606030804020204" pitchFamily="34" charset="-78"/>
              </a:rPr>
              <a:t>:</a:t>
            </a:r>
          </a:p>
          <a:p>
            <a:pPr marL="0" indent="0" algn="r" rtl="1">
              <a:lnSpc>
                <a:spcPct val="150000"/>
              </a:lnSpc>
              <a:buNone/>
            </a:pPr>
            <a:r>
              <a:rPr lang="fa-IR" sz="1800" dirty="0" smtClean="0">
                <a:latin typeface="IRAN" panose="020B0606030804020204" pitchFamily="34" charset="-78"/>
                <a:cs typeface="IRAN" panose="020B0606030804020204" pitchFamily="34" charset="-78"/>
              </a:rPr>
              <a:t> </a:t>
            </a:r>
            <a:r>
              <a:rPr lang="fa-IR" sz="1800" dirty="0">
                <a:latin typeface="IRAN" panose="020B0606030804020204" pitchFamily="34" charset="-78"/>
                <a:cs typeface="IRAN" panose="020B0606030804020204" pitchFamily="34" charset="-78"/>
              </a:rPr>
              <a:t>1- از وجود من شرمنده است 2- واقعا مرا دوست ندارد و به من اهمیت نمیدهد 3- دوستانش از من مهم تر هستند</a:t>
            </a:r>
          </a:p>
        </p:txBody>
      </p:sp>
    </p:spTree>
    <p:extLst>
      <p:ext uri="{BB962C8B-B14F-4D97-AF65-F5344CB8AC3E}">
        <p14:creationId xmlns:p14="http://schemas.microsoft.com/office/powerpoint/2010/main" val="174446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r" rtl="1"/>
            <a:r>
              <a:rPr lang="fa-IR" dirty="0" smtClean="0">
                <a:latin typeface="IRAN" panose="020B0606030804020204" pitchFamily="34" charset="-78"/>
                <a:cs typeface="IRAN" panose="020B0606030804020204" pitchFamily="34" charset="-78"/>
              </a:rPr>
              <a:t>تفاوت ها</a:t>
            </a:r>
            <a:endParaRPr lang="en-US" dirty="0">
              <a:latin typeface="IRAN" panose="020B0606030804020204" pitchFamily="34" charset="-78"/>
              <a:cs typeface="IRAN" panose="020B0606030804020204" pitchFamily="34" charset="-78"/>
            </a:endParaRPr>
          </a:p>
        </p:txBody>
      </p:sp>
      <p:sp>
        <p:nvSpPr>
          <p:cNvPr id="3" name="Content Placeholder 2"/>
          <p:cNvSpPr>
            <a:spLocks noGrp="1"/>
          </p:cNvSpPr>
          <p:nvPr>
            <p:ph idx="1"/>
          </p:nvPr>
        </p:nvSpPr>
        <p:spPr/>
        <p:txBody>
          <a:bodyPr/>
          <a:lstStyle/>
          <a:p>
            <a:pPr algn="r" rtl="1">
              <a:lnSpc>
                <a:spcPct val="150000"/>
              </a:lnSpc>
            </a:pPr>
            <a:r>
              <a:rPr lang="fa-IR" dirty="0" smtClean="0">
                <a:latin typeface="IRAN" panose="020B0606030804020204" pitchFamily="34" charset="-78"/>
                <a:cs typeface="IRAN" panose="020B0606030804020204" pitchFamily="34" charset="-78"/>
              </a:rPr>
              <a:t>همراهی خوب فقط زمانی امکان پذیر است که دو طرف در مورد برخی مسائل میتواند متفاوت فکر و عمل کند.</a:t>
            </a:r>
            <a:endParaRPr lang="en-US" dirty="0">
              <a:latin typeface="IRAN" panose="020B0606030804020204" pitchFamily="34" charset="-78"/>
              <a:cs typeface="IRAN" panose="020B0606030804020204" pitchFamily="34" charset="-78"/>
            </a:endParaRPr>
          </a:p>
          <a:p>
            <a:pPr algn="r" rtl="1">
              <a:lnSpc>
                <a:spcPct val="150000"/>
              </a:lnSpc>
            </a:pPr>
            <a:r>
              <a:rPr lang="fa-IR" dirty="0" smtClean="0">
                <a:latin typeface="IRAN" panose="020B0606030804020204" pitchFamily="34" charset="-78"/>
                <a:cs typeface="IRAN" panose="020B0606030804020204" pitchFamily="34" charset="-78"/>
              </a:rPr>
              <a:t>هر گاه سعی کنید که طرف مقابل شما مثل شما عمل کند بازنده اید</a:t>
            </a:r>
            <a:endParaRPr lang="en-US" dirty="0">
              <a:latin typeface="IRAN" panose="020B0606030804020204" pitchFamily="34" charset="-78"/>
              <a:cs typeface="IRAN" panose="020B0606030804020204" pitchFamily="34" charset="-78"/>
            </a:endParaRPr>
          </a:p>
          <a:p>
            <a:pPr algn="r" rtl="1">
              <a:lnSpc>
                <a:spcPct val="150000"/>
              </a:lnSpc>
            </a:pPr>
            <a:r>
              <a:rPr lang="fa-IR" dirty="0" smtClean="0">
                <a:latin typeface="IRAN" panose="020B0606030804020204" pitchFamily="34" charset="-78"/>
                <a:cs typeface="IRAN" panose="020B0606030804020204" pitchFamily="34" charset="-78"/>
              </a:rPr>
              <a:t>تفاوت های همسرتان چیز های زیادی به شما می آموزد همان طور که شما به او</a:t>
            </a:r>
          </a:p>
          <a:p>
            <a:pPr algn="r" rtl="1">
              <a:lnSpc>
                <a:spcPct val="150000"/>
              </a:lnSpc>
            </a:pPr>
            <a:r>
              <a:rPr lang="fa-IR" dirty="0" smtClean="0">
                <a:latin typeface="IRAN" panose="020B0606030804020204" pitchFamily="34" charset="-78"/>
                <a:cs typeface="IRAN" panose="020B0606030804020204" pitchFamily="34" charset="-78"/>
              </a:rPr>
              <a:t>بسیاری از مردان رشد و موفقیت های خود را به وجود زنی شگفت انگیز در زندگی خود نسبت داده اند</a:t>
            </a:r>
            <a:endParaRPr lang="en-US" dirty="0">
              <a:latin typeface="IRAN" panose="020B0606030804020204" pitchFamily="34" charset="-78"/>
              <a:cs typeface="IRAN" panose="020B0606030804020204" pitchFamily="34" charset="-78"/>
            </a:endParaRPr>
          </a:p>
        </p:txBody>
      </p:sp>
    </p:spTree>
    <p:extLst>
      <p:ext uri="{BB962C8B-B14F-4D97-AF65-F5344CB8AC3E}">
        <p14:creationId xmlns:p14="http://schemas.microsoft.com/office/powerpoint/2010/main" val="225353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pPr algn="r" rtl="1"/>
            <a:r>
              <a:rPr lang="fa-IR" sz="2000" dirty="0" smtClean="0">
                <a:solidFill>
                  <a:srgbClr val="00B050"/>
                </a:solidFill>
                <a:latin typeface="IRAN" panose="020B0606030804020204" pitchFamily="34" charset="-78"/>
                <a:cs typeface="IRAN" panose="020B0606030804020204" pitchFamily="34" charset="-78"/>
              </a:rPr>
              <a:t>پاول اگر به خاطر همسرش نبود به این موفقیت دست پیدا نمیکرد</a:t>
            </a:r>
            <a:endParaRPr lang="en-US" sz="2000" dirty="0">
              <a:solidFill>
                <a:srgbClr val="00B050"/>
              </a:solidFill>
              <a:latin typeface="IRAN" panose="020B0606030804020204" pitchFamily="34" charset="-78"/>
              <a:cs typeface="IRAN" panose="020B0606030804020204" pitchFamily="34" charset="-78"/>
            </a:endParaRPr>
          </a:p>
        </p:txBody>
      </p:sp>
      <p:sp>
        <p:nvSpPr>
          <p:cNvPr id="3" name="Content Placeholder 2"/>
          <p:cNvSpPr>
            <a:spLocks noGrp="1"/>
          </p:cNvSpPr>
          <p:nvPr>
            <p:ph sz="half" idx="1"/>
          </p:nvPr>
        </p:nvSpPr>
        <p:spPr>
          <a:xfrm>
            <a:off x="1169773" y="1583723"/>
            <a:ext cx="9955427" cy="4271963"/>
          </a:xfrm>
        </p:spPr>
        <p:txBody>
          <a:bodyPr/>
          <a:lstStyle/>
          <a:p>
            <a:pPr marL="0" indent="0" algn="r" rtl="1">
              <a:lnSpc>
                <a:spcPct val="150000"/>
              </a:lnSpc>
              <a:buNone/>
            </a:pPr>
            <a:r>
              <a:rPr lang="fa-IR" dirty="0" smtClean="0">
                <a:latin typeface="IRAN" panose="020B0606030804020204" pitchFamily="34" charset="-78"/>
                <a:cs typeface="IRAN" panose="020B0606030804020204" pitchFamily="34" charset="-78"/>
              </a:rPr>
              <a:t>من آدمی منطقی و تحلیلگر و عمل گرا بودم. مارشا آدمی رویاپرداز. اگر او مرا متقاعد نکرده بود که توانایی ها و هوش من بیشتر از آنی است که فکر میکنم هنوز هم برای فرد دیگری کار میکردم و شجاعت خطر کردن را نداشتم. باور او نگرش مرا تغییر داد. امروز صاحب بنگاه مسکن بزرگی با چهار دفتر و نود کارمند هستم. اگر خودم تنها بودم هرگز چنین کاری نمی کردم. من به عنوان دستیار شروع کردم و اکنون با حمایت او خیلی تغییر کرده ام. </a:t>
            </a:r>
            <a:endParaRPr lang="en-US" dirty="0">
              <a:latin typeface="IRAN" panose="020B0606030804020204" pitchFamily="34" charset="-78"/>
              <a:cs typeface="IRAN" panose="020B0606030804020204" pitchFamily="34" charset="-78"/>
            </a:endParaRPr>
          </a:p>
        </p:txBody>
      </p:sp>
    </p:spTree>
    <p:extLst>
      <p:ext uri="{BB962C8B-B14F-4D97-AF65-F5344CB8AC3E}">
        <p14:creationId xmlns:p14="http://schemas.microsoft.com/office/powerpoint/2010/main" val="321317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pPr algn="r" rtl="1"/>
            <a:r>
              <a:rPr lang="fa-IR" sz="2000" dirty="0" smtClean="0">
                <a:solidFill>
                  <a:srgbClr val="00B050"/>
                </a:solidFill>
                <a:latin typeface="IRAN" panose="020B0606030804020204" pitchFamily="34" charset="-78"/>
                <a:cs typeface="IRAN" panose="020B0606030804020204" pitchFamily="34" charset="-78"/>
              </a:rPr>
              <a:t>تد به علت حضور نامزدش در زندگی اش خیلی مهربان تر شده است</a:t>
            </a:r>
            <a:endParaRPr lang="en-US" sz="2000" dirty="0">
              <a:solidFill>
                <a:srgbClr val="00B050"/>
              </a:solidFill>
              <a:latin typeface="IRAN" panose="020B0606030804020204" pitchFamily="34" charset="-78"/>
              <a:cs typeface="IRAN" panose="020B0606030804020204" pitchFamily="34" charset="-78"/>
            </a:endParaRPr>
          </a:p>
        </p:txBody>
      </p:sp>
      <p:sp>
        <p:nvSpPr>
          <p:cNvPr id="3" name="Content Placeholder 2"/>
          <p:cNvSpPr>
            <a:spLocks noGrp="1"/>
          </p:cNvSpPr>
          <p:nvPr>
            <p:ph sz="half" idx="1"/>
          </p:nvPr>
        </p:nvSpPr>
        <p:spPr>
          <a:xfrm>
            <a:off x="1169773" y="1583723"/>
            <a:ext cx="9955427" cy="4271963"/>
          </a:xfrm>
        </p:spPr>
        <p:txBody>
          <a:bodyPr/>
          <a:lstStyle/>
          <a:p>
            <a:pPr marL="0" indent="0" algn="r" rtl="1">
              <a:lnSpc>
                <a:spcPct val="150000"/>
              </a:lnSpc>
              <a:buNone/>
            </a:pPr>
            <a:r>
              <a:rPr lang="fa-IR" dirty="0" smtClean="0">
                <a:latin typeface="IRAN" panose="020B0606030804020204" pitchFamily="34" charset="-78"/>
                <a:cs typeface="IRAN" panose="020B0606030804020204" pitchFamily="34" charset="-78"/>
              </a:rPr>
              <a:t>اولین باری که آلیس را دیدم باورم نمیشد که کسی مجانی برای انسان کاری انجام دهد. فکر کردم شاید خیلی نادان است! حالا من هم مثل او شده ام. مردمی که به دیدارشان میروم خیلی علاقه مند و در عین حال تنها هستند. به این نتیجه رسیده ام که بیش از آنچه به مردم میدهم از آنها میگیرم</a:t>
            </a:r>
            <a:r>
              <a:rPr lang="fa-IR" dirty="0" smtClean="0">
                <a:latin typeface="IRAN" panose="020B0606030804020204" pitchFamily="34" charset="-78"/>
                <a:cs typeface="IRAN" panose="020B0606030804020204" pitchFamily="34" charset="-78"/>
              </a:rPr>
              <a:t>.</a:t>
            </a:r>
            <a:endParaRPr lang="en-US" dirty="0" smtClean="0">
              <a:latin typeface="IRAN" panose="020B0606030804020204" pitchFamily="34" charset="-78"/>
              <a:cs typeface="IRAN" panose="020B0606030804020204" pitchFamily="34" charset="-78"/>
            </a:endParaRPr>
          </a:p>
        </p:txBody>
      </p:sp>
    </p:spTree>
    <p:extLst>
      <p:ext uri="{BB962C8B-B14F-4D97-AF65-F5344CB8AC3E}">
        <p14:creationId xmlns:p14="http://schemas.microsoft.com/office/powerpoint/2010/main" val="195531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latin typeface="IRAN" panose="020B0606030804020204" pitchFamily="34" charset="-78"/>
                <a:cs typeface="IRAN" panose="020B0606030804020204" pitchFamily="34" charset="-78"/>
              </a:rPr>
              <a:t>بر موارد مثبت او تاکید کنید</a:t>
            </a:r>
            <a:endParaRPr lang="en-US" dirty="0">
              <a:latin typeface="IRAN" panose="020B0606030804020204" pitchFamily="34" charset="-78"/>
              <a:cs typeface="IRAN" panose="020B0606030804020204" pitchFamily="34" charset="-78"/>
            </a:endParaRPr>
          </a:p>
        </p:txBody>
      </p:sp>
      <p:sp>
        <p:nvSpPr>
          <p:cNvPr id="3" name="Content Placeholder 2"/>
          <p:cNvSpPr>
            <a:spLocks noGrp="1"/>
          </p:cNvSpPr>
          <p:nvPr>
            <p:ph idx="1"/>
          </p:nvPr>
        </p:nvSpPr>
        <p:spPr/>
        <p:txBody>
          <a:bodyPr/>
          <a:lstStyle/>
          <a:p>
            <a:pPr marL="0" indent="0" algn="r" rtl="1">
              <a:lnSpc>
                <a:spcPct val="200000"/>
              </a:lnSpc>
              <a:buNone/>
            </a:pPr>
            <a:r>
              <a:rPr lang="fa-IR" dirty="0" smtClean="0">
                <a:latin typeface="IRAN" panose="020B0606030804020204" pitchFamily="34" charset="-78"/>
                <a:cs typeface="IRAN" panose="020B0606030804020204" pitchFamily="34" charset="-78"/>
              </a:rPr>
              <a:t>اگر سعی کنید با چکش و قلم شکل او را تغییر دهید، با این کار تنها ترک زشتی روی آن ایجاد میکنید و یا او را میشکنید. اگر او را به خاطر همان چیزی که هست دوست بدارید و برای منحصر به فرد بودنش به او بها بدهید، او برای شما بیشتر از یک زن خواهد شد.</a:t>
            </a:r>
          </a:p>
          <a:p>
            <a:pPr marL="0" indent="0" algn="r" rtl="1">
              <a:lnSpc>
                <a:spcPct val="200000"/>
              </a:lnSpc>
              <a:buNone/>
            </a:pPr>
            <a:r>
              <a:rPr lang="fa-IR" dirty="0" smtClean="0">
                <a:latin typeface="IRAN" panose="020B0606030804020204" pitchFamily="34" charset="-78"/>
                <a:cs typeface="IRAN" panose="020B0606030804020204" pitchFamily="34" charset="-78"/>
              </a:rPr>
              <a:t>شیوه تفکر خود را با این جمله تغییر بدهید: </a:t>
            </a:r>
            <a:r>
              <a:rPr lang="fa-IR" sz="2000" dirty="0" smtClean="0">
                <a:solidFill>
                  <a:schemeClr val="accent4">
                    <a:lumMod val="75000"/>
                  </a:schemeClr>
                </a:solidFill>
                <a:latin typeface="IRAN" panose="020B0606030804020204" pitchFamily="34" charset="-78"/>
                <a:cs typeface="IRAN" panose="020B0606030804020204" pitchFamily="34" charset="-78"/>
              </a:rPr>
              <a:t>«اگر کسی واقعا این زن را دوست داشته باشد، رفتار هایی که برای من آزار دهنده به نظر میرسید برای او نیز چنین خواهد بود؟»</a:t>
            </a:r>
            <a:endParaRPr lang="fa-IR" sz="2000" dirty="0">
              <a:solidFill>
                <a:schemeClr val="accent4">
                  <a:lumMod val="75000"/>
                </a:schemeClr>
              </a:solidFill>
              <a:latin typeface="IRAN" panose="020B0606030804020204" pitchFamily="34" charset="-78"/>
              <a:cs typeface="IRAN" panose="020B0606030804020204" pitchFamily="34" charset="-78"/>
            </a:endParaRPr>
          </a:p>
        </p:txBody>
      </p:sp>
    </p:spTree>
    <p:extLst>
      <p:ext uri="{BB962C8B-B14F-4D97-AF65-F5344CB8AC3E}">
        <p14:creationId xmlns:p14="http://schemas.microsoft.com/office/powerpoint/2010/main" val="7934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pPr algn="r" rtl="1"/>
            <a:r>
              <a:rPr lang="fa-IR" sz="3200" dirty="0" smtClean="0">
                <a:latin typeface="IRAN" panose="020B0606030804020204" pitchFamily="34" charset="-78"/>
                <a:cs typeface="IRAN" panose="020B0606030804020204" pitchFamily="34" charset="-78"/>
              </a:rPr>
              <a:t>دید منفی و دید مثبت نسبت به رفتار های طرف مقابل </a:t>
            </a:r>
            <a:endParaRPr lang="en-US" sz="3200" dirty="0">
              <a:latin typeface="IRAN" panose="020B0606030804020204" pitchFamily="34" charset="-78"/>
              <a:cs typeface="IRAN" panose="020B0606030804020204" pitchFamily="34" charset="-78"/>
            </a:endParaRPr>
          </a:p>
        </p:txBody>
      </p:sp>
      <p:sp>
        <p:nvSpPr>
          <p:cNvPr id="3" name="Content Placeholder 2"/>
          <p:cNvSpPr>
            <a:spLocks noGrp="1"/>
          </p:cNvSpPr>
          <p:nvPr>
            <p:ph idx="1"/>
          </p:nvPr>
        </p:nvSpPr>
        <p:spPr>
          <a:xfrm>
            <a:off x="1536357" y="1646238"/>
            <a:ext cx="10058400" cy="4267200"/>
          </a:xfrm>
        </p:spPr>
        <p:txBody>
          <a:bodyPr>
            <a:normAutofit/>
          </a:bodyPr>
          <a:lstStyle/>
          <a:p>
            <a:pPr marL="0" indent="0" algn="r" rtl="1">
              <a:lnSpc>
                <a:spcPct val="100000"/>
              </a:lnSpc>
              <a:buNone/>
            </a:pPr>
            <a:r>
              <a:rPr lang="fa-IR" sz="1800" dirty="0" smtClean="0">
                <a:solidFill>
                  <a:srgbClr val="00B050"/>
                </a:solidFill>
                <a:latin typeface="IRAN" panose="020B0606030804020204" pitchFamily="34" charset="-78"/>
                <a:cs typeface="IRAN" panose="020B0606030804020204" pitchFamily="34" charset="-78"/>
              </a:rPr>
              <a:t>دید مثبت:</a:t>
            </a:r>
            <a:r>
              <a:rPr lang="fa-IR" sz="1800" dirty="0" smtClean="0">
                <a:latin typeface="IRAN" panose="020B0606030804020204" pitchFamily="34" charset="-78"/>
                <a:cs typeface="IRAN" panose="020B0606030804020204" pitchFamily="34" charset="-78"/>
              </a:rPr>
              <a:t> او خیلی صمیمی است و همه را سرگرم میکند.</a:t>
            </a:r>
          </a:p>
          <a:p>
            <a:pPr marL="0" indent="0" algn="r" rtl="1">
              <a:lnSpc>
                <a:spcPct val="100000"/>
              </a:lnSpc>
              <a:buNone/>
            </a:pPr>
            <a:r>
              <a:rPr lang="fa-IR" sz="1800" dirty="0" smtClean="0">
                <a:solidFill>
                  <a:schemeClr val="accent4">
                    <a:lumMod val="75000"/>
                  </a:schemeClr>
                </a:solidFill>
                <a:latin typeface="IRAN" panose="020B0606030804020204" pitchFamily="34" charset="-78"/>
                <a:cs typeface="IRAN" panose="020B0606030804020204" pitchFamily="34" charset="-78"/>
              </a:rPr>
              <a:t>دید منفی: </a:t>
            </a:r>
            <a:r>
              <a:rPr lang="fa-IR" sz="1800" dirty="0" smtClean="0">
                <a:latin typeface="IRAN" panose="020B0606030804020204" pitchFamily="34" charset="-78"/>
                <a:cs typeface="IRAN" panose="020B0606030804020204" pitchFamily="34" charset="-78"/>
              </a:rPr>
              <a:t>او خیلی حرف میزند.</a:t>
            </a:r>
          </a:p>
          <a:p>
            <a:pPr marL="0" indent="0" algn="r" rtl="1">
              <a:lnSpc>
                <a:spcPct val="100000"/>
              </a:lnSpc>
              <a:buNone/>
            </a:pPr>
            <a:r>
              <a:rPr lang="fa-IR" sz="1800" dirty="0">
                <a:solidFill>
                  <a:srgbClr val="00B050"/>
                </a:solidFill>
                <a:latin typeface="IRAN" panose="020B0606030804020204" pitchFamily="34" charset="-78"/>
                <a:cs typeface="IRAN" panose="020B0606030804020204" pitchFamily="34" charset="-78"/>
              </a:rPr>
              <a:t>دید مثبت:</a:t>
            </a:r>
            <a:r>
              <a:rPr lang="fa-IR" sz="1800" dirty="0">
                <a:latin typeface="IRAN" panose="020B0606030804020204" pitchFamily="34" charset="-78"/>
                <a:cs typeface="IRAN" panose="020B0606030804020204" pitchFamily="34" charset="-78"/>
              </a:rPr>
              <a:t> او </a:t>
            </a:r>
            <a:r>
              <a:rPr lang="fa-IR" sz="1800" dirty="0" smtClean="0">
                <a:latin typeface="IRAN" panose="020B0606030804020204" pitchFamily="34" charset="-78"/>
                <a:cs typeface="IRAN" panose="020B0606030804020204" pitchFamily="34" charset="-78"/>
              </a:rPr>
              <a:t>نظریات متقاعد کننده ای دارد.</a:t>
            </a:r>
            <a:endParaRPr lang="fa-IR" sz="1800" dirty="0">
              <a:latin typeface="IRAN" panose="020B0606030804020204" pitchFamily="34" charset="-78"/>
              <a:cs typeface="IRAN" panose="020B0606030804020204" pitchFamily="34" charset="-78"/>
            </a:endParaRPr>
          </a:p>
          <a:p>
            <a:pPr marL="0" indent="0" algn="r" rtl="1">
              <a:lnSpc>
                <a:spcPct val="100000"/>
              </a:lnSpc>
              <a:buNone/>
            </a:pPr>
            <a:r>
              <a:rPr lang="fa-IR" sz="1800" dirty="0">
                <a:solidFill>
                  <a:schemeClr val="accent4">
                    <a:lumMod val="75000"/>
                  </a:schemeClr>
                </a:solidFill>
                <a:latin typeface="IRAN" panose="020B0606030804020204" pitchFamily="34" charset="-78"/>
                <a:cs typeface="IRAN" panose="020B0606030804020204" pitchFamily="34" charset="-78"/>
              </a:rPr>
              <a:t>دید منفی: </a:t>
            </a:r>
            <a:r>
              <a:rPr lang="fa-IR" sz="1800" dirty="0">
                <a:latin typeface="IRAN" panose="020B0606030804020204" pitchFamily="34" charset="-78"/>
                <a:cs typeface="IRAN" panose="020B0606030804020204" pitchFamily="34" charset="-78"/>
              </a:rPr>
              <a:t>او </a:t>
            </a:r>
            <a:r>
              <a:rPr lang="fa-IR" sz="1800" dirty="0" smtClean="0">
                <a:latin typeface="IRAN" panose="020B0606030804020204" pitchFamily="34" charset="-78"/>
                <a:cs typeface="IRAN" panose="020B0606030804020204" pitchFamily="34" charset="-78"/>
              </a:rPr>
              <a:t>خیلی بحث میکند.</a:t>
            </a:r>
            <a:endParaRPr lang="fa-IR" sz="1800" dirty="0">
              <a:latin typeface="IRAN" panose="020B0606030804020204" pitchFamily="34" charset="-78"/>
              <a:cs typeface="IRAN" panose="020B0606030804020204" pitchFamily="34" charset="-78"/>
            </a:endParaRPr>
          </a:p>
          <a:p>
            <a:pPr marL="0" indent="0" algn="r" rtl="1">
              <a:lnSpc>
                <a:spcPct val="100000"/>
              </a:lnSpc>
              <a:buNone/>
            </a:pPr>
            <a:r>
              <a:rPr lang="fa-IR" sz="1800" dirty="0">
                <a:solidFill>
                  <a:srgbClr val="00B050"/>
                </a:solidFill>
                <a:latin typeface="IRAN" panose="020B0606030804020204" pitchFamily="34" charset="-78"/>
                <a:cs typeface="IRAN" panose="020B0606030804020204" pitchFamily="34" charset="-78"/>
              </a:rPr>
              <a:t>دید مثبت:</a:t>
            </a:r>
            <a:r>
              <a:rPr lang="fa-IR" sz="1800" dirty="0">
                <a:latin typeface="IRAN" panose="020B0606030804020204" pitchFamily="34" charset="-78"/>
                <a:cs typeface="IRAN" panose="020B0606030804020204" pitchFamily="34" charset="-78"/>
              </a:rPr>
              <a:t> او </a:t>
            </a:r>
            <a:r>
              <a:rPr lang="fa-IR" sz="1800" dirty="0" smtClean="0">
                <a:latin typeface="IRAN" panose="020B0606030804020204" pitchFamily="34" charset="-78"/>
                <a:cs typeface="IRAN" panose="020B0606030804020204" pitchFamily="34" charset="-78"/>
              </a:rPr>
              <a:t>همواره سعی میکند سبک زندگی ما را بهتر کند.</a:t>
            </a:r>
            <a:endParaRPr lang="fa-IR" sz="1800" dirty="0">
              <a:latin typeface="IRAN" panose="020B0606030804020204" pitchFamily="34" charset="-78"/>
              <a:cs typeface="IRAN" panose="020B0606030804020204" pitchFamily="34" charset="-78"/>
            </a:endParaRPr>
          </a:p>
          <a:p>
            <a:pPr marL="0" indent="0" algn="r" rtl="1">
              <a:lnSpc>
                <a:spcPct val="100000"/>
              </a:lnSpc>
              <a:buNone/>
            </a:pPr>
            <a:r>
              <a:rPr lang="fa-IR" sz="1800" dirty="0">
                <a:solidFill>
                  <a:schemeClr val="accent4">
                    <a:lumMod val="75000"/>
                  </a:schemeClr>
                </a:solidFill>
                <a:latin typeface="IRAN" panose="020B0606030804020204" pitchFamily="34" charset="-78"/>
                <a:cs typeface="IRAN" panose="020B0606030804020204" pitchFamily="34" charset="-78"/>
              </a:rPr>
              <a:t>دید منفی: </a:t>
            </a:r>
            <a:r>
              <a:rPr lang="fa-IR" sz="1800" dirty="0">
                <a:latin typeface="IRAN" panose="020B0606030804020204" pitchFamily="34" charset="-78"/>
                <a:cs typeface="IRAN" panose="020B0606030804020204" pitchFamily="34" charset="-78"/>
              </a:rPr>
              <a:t>او </a:t>
            </a:r>
            <a:r>
              <a:rPr lang="fa-IR" sz="1800" dirty="0" smtClean="0">
                <a:latin typeface="IRAN" panose="020B0606030804020204" pitchFamily="34" charset="-78"/>
                <a:cs typeface="IRAN" panose="020B0606030804020204" pitchFamily="34" charset="-78"/>
              </a:rPr>
              <a:t>ولخرج است.</a:t>
            </a:r>
            <a:endParaRPr lang="fa-IR" sz="1800" dirty="0">
              <a:latin typeface="IRAN" panose="020B0606030804020204" pitchFamily="34" charset="-78"/>
              <a:cs typeface="IRAN" panose="020B0606030804020204" pitchFamily="34" charset="-78"/>
            </a:endParaRPr>
          </a:p>
          <a:p>
            <a:pPr marL="0" indent="0" algn="r" rtl="1">
              <a:lnSpc>
                <a:spcPct val="100000"/>
              </a:lnSpc>
              <a:buNone/>
            </a:pPr>
            <a:r>
              <a:rPr lang="fa-IR" sz="1800" dirty="0">
                <a:solidFill>
                  <a:srgbClr val="00B050"/>
                </a:solidFill>
                <a:latin typeface="IRAN" panose="020B0606030804020204" pitchFamily="34" charset="-78"/>
                <a:cs typeface="IRAN" panose="020B0606030804020204" pitchFamily="34" charset="-78"/>
              </a:rPr>
              <a:t>دید مثبت:</a:t>
            </a:r>
            <a:r>
              <a:rPr lang="fa-IR" sz="1800" dirty="0">
                <a:latin typeface="IRAN" panose="020B0606030804020204" pitchFamily="34" charset="-78"/>
                <a:cs typeface="IRAN" panose="020B0606030804020204" pitchFamily="34" charset="-78"/>
              </a:rPr>
              <a:t> او </a:t>
            </a:r>
            <a:r>
              <a:rPr lang="fa-IR" sz="1800" dirty="0" smtClean="0">
                <a:latin typeface="IRAN" panose="020B0606030804020204" pitchFamily="34" charset="-78"/>
                <a:cs typeface="IRAN" panose="020B0606030804020204" pitchFamily="34" charset="-78"/>
              </a:rPr>
              <a:t>منظم است.</a:t>
            </a:r>
            <a:endParaRPr lang="fa-IR" sz="1800" dirty="0">
              <a:latin typeface="IRAN" panose="020B0606030804020204" pitchFamily="34" charset="-78"/>
              <a:cs typeface="IRAN" panose="020B0606030804020204" pitchFamily="34" charset="-78"/>
            </a:endParaRPr>
          </a:p>
          <a:p>
            <a:pPr marL="0" indent="0" algn="r" rtl="1">
              <a:lnSpc>
                <a:spcPct val="100000"/>
              </a:lnSpc>
              <a:buNone/>
            </a:pPr>
            <a:r>
              <a:rPr lang="fa-IR" sz="1800" dirty="0">
                <a:solidFill>
                  <a:schemeClr val="accent4">
                    <a:lumMod val="75000"/>
                  </a:schemeClr>
                </a:solidFill>
                <a:latin typeface="IRAN" panose="020B0606030804020204" pitchFamily="34" charset="-78"/>
                <a:cs typeface="IRAN" panose="020B0606030804020204" pitchFamily="34" charset="-78"/>
              </a:rPr>
              <a:t>دید منفی: </a:t>
            </a:r>
            <a:r>
              <a:rPr lang="fa-IR" sz="1800" dirty="0">
                <a:latin typeface="IRAN" panose="020B0606030804020204" pitchFamily="34" charset="-78"/>
                <a:cs typeface="IRAN" panose="020B0606030804020204" pitchFamily="34" charset="-78"/>
              </a:rPr>
              <a:t>او </a:t>
            </a:r>
            <a:r>
              <a:rPr lang="fa-IR" sz="1800" dirty="0" smtClean="0">
                <a:latin typeface="IRAN" panose="020B0606030804020204" pitchFamily="34" charset="-78"/>
                <a:cs typeface="IRAN" panose="020B0606030804020204" pitchFamily="34" charset="-78"/>
              </a:rPr>
              <a:t>خیلی خشک و جدی ست.</a:t>
            </a:r>
            <a:endParaRPr lang="fa-IR" sz="1800" dirty="0">
              <a:latin typeface="IRAN" panose="020B0606030804020204" pitchFamily="34" charset="-78"/>
              <a:cs typeface="IRAN" panose="020B0606030804020204" pitchFamily="34" charset="-78"/>
            </a:endParaRPr>
          </a:p>
          <a:p>
            <a:pPr marL="0" indent="0" algn="r" rtl="1">
              <a:lnSpc>
                <a:spcPct val="100000"/>
              </a:lnSpc>
              <a:buNone/>
            </a:pPr>
            <a:endParaRPr lang="fa-IR" sz="1800" dirty="0" smtClean="0">
              <a:latin typeface="IRAN" panose="020B0606030804020204" pitchFamily="34" charset="-78"/>
              <a:cs typeface="IRAN" panose="020B0606030804020204" pitchFamily="34" charset="-78"/>
            </a:endParaRPr>
          </a:p>
        </p:txBody>
      </p:sp>
    </p:spTree>
    <p:extLst>
      <p:ext uri="{BB962C8B-B14F-4D97-AF65-F5344CB8AC3E}">
        <p14:creationId xmlns:p14="http://schemas.microsoft.com/office/powerpoint/2010/main" val="407139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r" rtl="1"/>
            <a:r>
              <a:rPr lang="fa-IR" dirty="0" smtClean="0">
                <a:latin typeface="IRAN" panose="020B0606030804020204" pitchFamily="34" charset="-78"/>
                <a:cs typeface="IRAN" panose="020B0606030804020204" pitchFamily="34" charset="-78"/>
              </a:rPr>
              <a:t>از تفاوت های او تعریف کنید</a:t>
            </a:r>
            <a:endParaRPr lang="en-US" dirty="0">
              <a:latin typeface="IRAN" panose="020B0606030804020204" pitchFamily="34" charset="-78"/>
              <a:cs typeface="IRAN" panose="020B0606030804020204" pitchFamily="34" charset="-78"/>
            </a:endParaRPr>
          </a:p>
        </p:txBody>
      </p:sp>
      <p:sp>
        <p:nvSpPr>
          <p:cNvPr id="3" name="Content Placeholder 2"/>
          <p:cNvSpPr>
            <a:spLocks noGrp="1"/>
          </p:cNvSpPr>
          <p:nvPr>
            <p:ph idx="1"/>
          </p:nvPr>
        </p:nvSpPr>
        <p:spPr/>
        <p:txBody>
          <a:bodyPr/>
          <a:lstStyle/>
          <a:p>
            <a:pPr marL="0" indent="0" algn="r" rtl="1">
              <a:lnSpc>
                <a:spcPct val="200000"/>
              </a:lnSpc>
              <a:buNone/>
            </a:pPr>
            <a:r>
              <a:rPr lang="fa-IR" dirty="0" smtClean="0">
                <a:latin typeface="IRAN" panose="020B0606030804020204" pitchFamily="34" charset="-78"/>
                <a:cs typeface="IRAN" panose="020B0606030804020204" pitchFamily="34" charset="-78"/>
              </a:rPr>
              <a:t>زن دوست دارد احساس کند دوست داشتنی، مورد نیاز و مورد پذیرش است و از آنچه انجام میدهد از او قدر دانی شود. این هدایا را به او بدهید تا در مقابل عشق, احترام، تحسین و اختصاص وقت از او دریافت کنید. این هدایا را باید هر روز به او بدهید تا اطمینان و آرامش خاطر از او دریافت کنید. شما چگونه این هدایا را به او میدهید؟</a:t>
            </a:r>
          </a:p>
          <a:p>
            <a:pPr marL="0" indent="0" algn="r" rtl="1">
              <a:lnSpc>
                <a:spcPct val="200000"/>
              </a:lnSpc>
              <a:buNone/>
            </a:pPr>
            <a:r>
              <a:rPr lang="fa-IR" sz="2800" dirty="0" smtClean="0">
                <a:solidFill>
                  <a:schemeClr val="accent4">
                    <a:lumMod val="75000"/>
                  </a:schemeClr>
                </a:solidFill>
                <a:latin typeface="IRAN" panose="020B0606030804020204" pitchFamily="34" charset="-78"/>
                <a:cs typeface="IRAN" panose="020B0606030804020204" pitchFamily="34" charset="-78"/>
              </a:rPr>
              <a:t>باید به او بگویید. </a:t>
            </a:r>
            <a:r>
              <a:rPr lang="fa-IR" dirty="0">
                <a:latin typeface="IRAN" panose="020B0606030804020204" pitchFamily="34" charset="-78"/>
                <a:cs typeface="IRAN" panose="020B0606030804020204" pitchFamily="34" charset="-78"/>
              </a:rPr>
              <a:t>گفتن این موارد هیچ هزینه ای برای شما ندارد.</a:t>
            </a:r>
          </a:p>
        </p:txBody>
      </p:sp>
    </p:spTree>
    <p:extLst>
      <p:ext uri="{BB962C8B-B14F-4D97-AF65-F5344CB8AC3E}">
        <p14:creationId xmlns:p14="http://schemas.microsoft.com/office/powerpoint/2010/main" val="290658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4843" y="551935"/>
            <a:ext cx="10721546" cy="6170140"/>
          </a:xfrm>
        </p:spPr>
        <p:txBody>
          <a:bodyPr>
            <a:normAutofit/>
          </a:bodyPr>
          <a:lstStyle/>
          <a:p>
            <a:pPr algn="r" rtl="1">
              <a:lnSpc>
                <a:spcPct val="200000"/>
              </a:lnSpc>
              <a:buFont typeface="Wingdings" panose="05000000000000000000" pitchFamily="2" charset="2"/>
              <a:buChar char="ü"/>
            </a:pPr>
            <a:r>
              <a:rPr lang="fa-IR" sz="1600" dirty="0" smtClean="0">
                <a:latin typeface="IRAN" panose="020B0606030804020204" pitchFamily="34" charset="-78"/>
                <a:cs typeface="IRAN" panose="020B0606030804020204" pitchFamily="34" charset="-78"/>
              </a:rPr>
              <a:t>اگر او به جزئیات توجه میکند و شما زیاد این طور نیستید از او برای این که به شما کمک میکند تا قبل از اتخاذ تصمیمات اصلی اطلاعات بیشتری جمع آوری کنید و ناگهان نتیجه گیری نکنید تشکر کنید.</a:t>
            </a:r>
          </a:p>
          <a:p>
            <a:pPr algn="r" rtl="1">
              <a:lnSpc>
                <a:spcPct val="200000"/>
              </a:lnSpc>
              <a:buFont typeface="Wingdings" panose="05000000000000000000" pitchFamily="2" charset="2"/>
              <a:buChar char="ü"/>
            </a:pPr>
            <a:r>
              <a:rPr lang="fa-IR" sz="1600" dirty="0" smtClean="0">
                <a:latin typeface="IRAN" panose="020B0606030804020204" pitchFamily="34" charset="-78"/>
                <a:cs typeface="IRAN" panose="020B0606030804020204" pitchFamily="34" charset="-78"/>
              </a:rPr>
              <a:t>اگر او کار ها را با سرعت کمتری انجام میدهد از اینکه سبب میشود شما بایستید و گل رز ها را بو کنید تشکر کنید.</a:t>
            </a:r>
          </a:p>
          <a:p>
            <a:pPr algn="r" rtl="1">
              <a:lnSpc>
                <a:spcPct val="200000"/>
              </a:lnSpc>
              <a:buFont typeface="Wingdings" panose="05000000000000000000" pitchFamily="2" charset="2"/>
              <a:buChar char="ü"/>
            </a:pPr>
            <a:r>
              <a:rPr lang="fa-IR" sz="1600" dirty="0" smtClean="0">
                <a:latin typeface="IRAN" panose="020B0606030804020204" pitchFamily="34" charset="-78"/>
                <a:cs typeface="IRAN" panose="020B0606030804020204" pitchFamily="34" charset="-78"/>
              </a:rPr>
              <a:t>اگر موفقیت هایش را با شما تقسیم میکند و بخشنده است، از اینکه به شما یاد میدهد خودخواه و تملک گرا نباشید تشکر کنید.</a:t>
            </a:r>
          </a:p>
          <a:p>
            <a:pPr algn="r" rtl="1">
              <a:lnSpc>
                <a:spcPct val="200000"/>
              </a:lnSpc>
              <a:buFont typeface="Wingdings" panose="05000000000000000000" pitchFamily="2" charset="2"/>
              <a:buChar char="ü"/>
            </a:pPr>
            <a:r>
              <a:rPr lang="fa-IR" sz="1600" dirty="0" smtClean="0">
                <a:latin typeface="IRAN" panose="020B0606030804020204" pitchFamily="34" charset="-78"/>
                <a:cs typeface="IRAN" panose="020B0606030804020204" pitchFamily="34" charset="-78"/>
              </a:rPr>
              <a:t>اگر بیشتر از شما به شما ایمان دارد از اینکه به شما اعتماد به نفس بیشتری میدهد تشکر کنید.</a:t>
            </a:r>
          </a:p>
          <a:p>
            <a:pPr algn="r" rtl="1">
              <a:lnSpc>
                <a:spcPct val="200000"/>
              </a:lnSpc>
              <a:buFont typeface="Wingdings" panose="05000000000000000000" pitchFamily="2" charset="2"/>
              <a:buChar char="ü"/>
            </a:pPr>
            <a:r>
              <a:rPr lang="fa-IR" sz="1600" dirty="0" smtClean="0">
                <a:latin typeface="IRAN" panose="020B0606030804020204" pitchFamily="34" charset="-78"/>
                <a:cs typeface="IRAN" panose="020B0606030804020204" pitchFamily="34" charset="-78"/>
              </a:rPr>
              <a:t>به او بگویید که او را مرکز و مبنای اصلی زندگی خود میدانید و با تمام وجود قدر دانی و تحسینش میکنید</a:t>
            </a:r>
            <a:r>
              <a:rPr lang="en-US" sz="1600" dirty="0" smtClean="0">
                <a:latin typeface="IRAN" panose="020B0606030804020204" pitchFamily="34" charset="-78"/>
                <a:cs typeface="IRAN" panose="020B0606030804020204" pitchFamily="34" charset="-78"/>
              </a:rPr>
              <a:t>.</a:t>
            </a:r>
          </a:p>
          <a:p>
            <a:pPr algn="r" rtl="1">
              <a:lnSpc>
                <a:spcPct val="200000"/>
              </a:lnSpc>
              <a:buFont typeface="Wingdings" panose="05000000000000000000" pitchFamily="2" charset="2"/>
              <a:buChar char="ü"/>
            </a:pPr>
            <a:r>
              <a:rPr lang="fa-IR" sz="1600" dirty="0" smtClean="0">
                <a:latin typeface="IRAN" panose="020B0606030804020204" pitchFamily="34" charset="-78"/>
                <a:cs typeface="IRAN" panose="020B0606030804020204" pitchFamily="34" charset="-78"/>
              </a:rPr>
              <a:t>اگر کمتر از شما نگران آینده است، به او بگویید از اینکه کاری میکند که از زندگی حال خود لذت ببرید قدردانی کنید.</a:t>
            </a:r>
            <a:endParaRPr lang="en-US" sz="1600" dirty="0" smtClean="0">
              <a:latin typeface="IRAN" panose="020B0606030804020204" pitchFamily="34" charset="-78"/>
              <a:cs typeface="IRAN" panose="020B0606030804020204" pitchFamily="34" charset="-78"/>
            </a:endParaRPr>
          </a:p>
        </p:txBody>
      </p:sp>
    </p:spTree>
    <p:extLst>
      <p:ext uri="{BB962C8B-B14F-4D97-AF65-F5344CB8AC3E}">
        <p14:creationId xmlns:p14="http://schemas.microsoft.com/office/powerpoint/2010/main" val="314123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pPr algn="r" rtl="1"/>
            <a:r>
              <a:rPr lang="fa-IR" sz="2400" dirty="0" smtClean="0">
                <a:latin typeface="IRAN" panose="020B0606030804020204" pitchFamily="34" charset="-78"/>
                <a:cs typeface="IRAN" panose="020B0606030804020204" pitchFamily="34" charset="-78"/>
              </a:rPr>
              <a:t>میخواهید به اسرار نیاز های زنان پی ببرید؟ از این فهرست شروع کنید</a:t>
            </a:r>
            <a:endParaRPr lang="en-US" sz="2400" dirty="0">
              <a:latin typeface="IRAN" panose="020B0606030804020204" pitchFamily="34" charset="-78"/>
              <a:cs typeface="IRAN" panose="020B0606030804020204" pitchFamily="34" charset="-78"/>
            </a:endParaRPr>
          </a:p>
        </p:txBody>
      </p:sp>
      <p:sp>
        <p:nvSpPr>
          <p:cNvPr id="3" name="Content Placeholder 2"/>
          <p:cNvSpPr>
            <a:spLocks noGrp="1"/>
          </p:cNvSpPr>
          <p:nvPr>
            <p:ph idx="1"/>
          </p:nvPr>
        </p:nvSpPr>
        <p:spPr>
          <a:xfrm>
            <a:off x="1066800" y="1491049"/>
            <a:ext cx="10058400" cy="4681152"/>
          </a:xfrm>
        </p:spPr>
        <p:txBody>
          <a:bodyPr>
            <a:normAutofit/>
          </a:bodyPr>
          <a:lstStyle/>
          <a:p>
            <a:pPr algn="r" rtl="1">
              <a:lnSpc>
                <a:spcPct val="100000"/>
              </a:lnSpc>
            </a:pPr>
            <a:r>
              <a:rPr lang="fa-IR" sz="1600" dirty="0" smtClean="0">
                <a:latin typeface="IRAN" panose="020B0606030804020204" pitchFamily="34" charset="-78"/>
                <a:cs typeface="IRAN" panose="020B0606030804020204" pitchFamily="34" charset="-78"/>
              </a:rPr>
              <a:t>می خواهد اولین اولویت شما باشد</a:t>
            </a:r>
          </a:p>
          <a:p>
            <a:pPr algn="r" rtl="1">
              <a:lnSpc>
                <a:spcPct val="100000"/>
              </a:lnSpc>
            </a:pPr>
            <a:r>
              <a:rPr lang="fa-IR" sz="1600" dirty="0" smtClean="0">
                <a:latin typeface="IRAN" panose="020B0606030804020204" pitchFamily="34" charset="-78"/>
                <a:cs typeface="IRAN" panose="020B0606030804020204" pitchFamily="34" charset="-78"/>
              </a:rPr>
              <a:t>میخواهد نیاز های او را مهم تر از نیاز های هر شخص دیگری به شمار آورید.</a:t>
            </a:r>
          </a:p>
          <a:p>
            <a:pPr algn="r" rtl="1">
              <a:lnSpc>
                <a:spcPct val="100000"/>
              </a:lnSpc>
            </a:pPr>
            <a:r>
              <a:rPr lang="fa-IR" sz="1600" dirty="0" smtClean="0">
                <a:latin typeface="IRAN" panose="020B0606030804020204" pitchFamily="34" charset="-78"/>
                <a:cs typeface="IRAN" panose="020B0606030804020204" pitchFamily="34" charset="-78"/>
              </a:rPr>
              <a:t>میخواهد فکر کند که هیچ زن دیگری به اندازه او برای شما شگفت انگیز نیست.</a:t>
            </a:r>
          </a:p>
          <a:p>
            <a:pPr algn="r" rtl="1">
              <a:lnSpc>
                <a:spcPct val="100000"/>
              </a:lnSpc>
            </a:pPr>
            <a:r>
              <a:rPr lang="fa-IR" sz="1600" dirty="0" smtClean="0">
                <a:latin typeface="IRAN" panose="020B0606030804020204" pitchFamily="34" charset="-78"/>
                <a:cs typeface="IRAN" panose="020B0606030804020204" pitchFamily="34" charset="-78"/>
              </a:rPr>
              <a:t>میخواهد درباره او در مقابل فامیل و دوستانتان مباهات کنید.</a:t>
            </a:r>
          </a:p>
          <a:p>
            <a:pPr algn="r" rtl="1">
              <a:lnSpc>
                <a:spcPct val="100000"/>
              </a:lnSpc>
            </a:pPr>
            <a:r>
              <a:rPr lang="fa-IR" sz="1600" dirty="0" smtClean="0">
                <a:latin typeface="IRAN" panose="020B0606030804020204" pitchFamily="34" charset="-78"/>
                <a:cs typeface="IRAN" panose="020B0606030804020204" pitchFamily="34" charset="-78"/>
              </a:rPr>
              <a:t>میخواهد از اینکه او همسر شماست به خود افتخار کنید.</a:t>
            </a:r>
          </a:p>
          <a:p>
            <a:pPr algn="r" rtl="1">
              <a:lnSpc>
                <a:spcPct val="100000"/>
              </a:lnSpc>
            </a:pPr>
            <a:r>
              <a:rPr lang="fa-IR" sz="1600" dirty="0" smtClean="0">
                <a:latin typeface="IRAN" panose="020B0606030804020204" pitchFamily="34" charset="-78"/>
                <a:cs typeface="IRAN" panose="020B0606030804020204" pitchFamily="34" charset="-78"/>
              </a:rPr>
              <a:t>میخواهد فکر کند شخصیت و کار های او هیچ چیز از معجزه کمتر ندارد.</a:t>
            </a:r>
          </a:p>
          <a:p>
            <a:pPr algn="r" rtl="1">
              <a:lnSpc>
                <a:spcPct val="100000"/>
              </a:lnSpc>
            </a:pPr>
            <a:r>
              <a:rPr lang="fa-IR" sz="1600" dirty="0" smtClean="0">
                <a:latin typeface="IRAN" panose="020B0606030804020204" pitchFamily="34" charset="-78"/>
                <a:cs typeface="IRAN" panose="020B0606030804020204" pitchFamily="34" charset="-78"/>
              </a:rPr>
              <a:t>میخواهد فکر کنید که او زیباترین زن دنیاست.</a:t>
            </a:r>
          </a:p>
          <a:p>
            <a:pPr algn="r" rtl="1">
              <a:lnSpc>
                <a:spcPct val="100000"/>
              </a:lnSpc>
            </a:pPr>
            <a:r>
              <a:rPr lang="fa-IR" sz="1600" dirty="0" smtClean="0">
                <a:latin typeface="IRAN" panose="020B0606030804020204" pitchFamily="34" charset="-78"/>
                <a:cs typeface="IRAN" panose="020B0606030804020204" pitchFamily="34" charset="-78"/>
              </a:rPr>
              <a:t>او میخواهد در فهرست کار های مهم شما باشد. میخواهد جایگاه شماره یک زندگی شما باشد. میخواهد برای شما از دوستان، همکاران، مشتریان و یا حتی مادرتان مهم تر باشد.</a:t>
            </a:r>
          </a:p>
        </p:txBody>
      </p:sp>
    </p:spTree>
    <p:extLst>
      <p:ext uri="{BB962C8B-B14F-4D97-AF65-F5344CB8AC3E}">
        <p14:creationId xmlns:p14="http://schemas.microsoft.com/office/powerpoint/2010/main" val="7438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Cherry blossom nature presentation (widescreen)</Template>
  <TotalTime>272</TotalTime>
  <Words>1213</Words>
  <Application>Microsoft Office PowerPoint</Application>
  <PresentationFormat>Widescreen</PresentationFormat>
  <Paragraphs>53</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Wingdings</vt:lpstr>
      <vt:lpstr>Cambria</vt:lpstr>
      <vt:lpstr>IRAN</vt:lpstr>
      <vt:lpstr>Arial</vt:lpstr>
      <vt:lpstr>Cherry Blossom 16x9</vt:lpstr>
      <vt:lpstr>دانش خانواده</vt:lpstr>
      <vt:lpstr>تفاوت ها</vt:lpstr>
      <vt:lpstr>پاول اگر به خاطر همسرش نبود به این موفقیت دست پیدا نمیکرد</vt:lpstr>
      <vt:lpstr>تد به علت حضور نامزدش در زندگی اش خیلی مهربان تر شده است</vt:lpstr>
      <vt:lpstr>بر موارد مثبت او تاکید کنید</vt:lpstr>
      <vt:lpstr>دید منفی و دید مثبت نسبت به رفتار های طرف مقابل </vt:lpstr>
      <vt:lpstr>از تفاوت های او تعریف کنید</vt:lpstr>
      <vt:lpstr>PowerPoint Presentation</vt:lpstr>
      <vt:lpstr>میخواهید به اسرار نیاز های زنان پی ببرید؟ از این فهرست شروع کنید</vt:lpstr>
      <vt:lpstr>PowerPoint Presentation</vt:lpstr>
      <vt:lpstr>مقایسه ای در کار نیست</vt:lpstr>
      <vt:lpstr>دوستان چه تاثیری بر زندگی فرد میگذارد؟</vt:lpstr>
    </vt:vector>
  </TitlesOfParts>
  <Company>Aryanium-XSC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دانش خانواده</dc:title>
  <dc:creator>Λryaͷ iuɱ</dc:creator>
  <cp:lastModifiedBy>Λryaͷ iuɱ</cp:lastModifiedBy>
  <cp:revision>23</cp:revision>
  <dcterms:created xsi:type="dcterms:W3CDTF">2016-12-02T13:57:57Z</dcterms:created>
  <dcterms:modified xsi:type="dcterms:W3CDTF">2016-12-10T11:53:34Z</dcterms:modified>
</cp:coreProperties>
</file>